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9" r:id="rId4"/>
    <p:sldId id="257" r:id="rId5"/>
    <p:sldId id="260" r:id="rId6"/>
    <p:sldId id="261" r:id="rId7"/>
    <p:sldId id="262" r:id="rId8"/>
    <p:sldId id="25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8" autoAdjust="0"/>
    <p:restoredTop sz="94660"/>
  </p:normalViewPr>
  <p:slideViewPr>
    <p:cSldViewPr snapToGrid="0">
      <p:cViewPr varScale="1">
        <p:scale>
          <a:sx n="70" d="100"/>
          <a:sy n="70" d="100"/>
        </p:scale>
        <p:origin x="72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png>
</file>

<file path=ppt/media/media1.avi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93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210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375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92090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2494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62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102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48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7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3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361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95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771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63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92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181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10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6D2283-E7D4-4DA2-ADCA-6D981BFFDCE3}" type="datetimeFigureOut">
              <a:rPr lang="en-US" smtClean="0"/>
              <a:t>20/11/2017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30BE0-1558-4C6F-9592-0746C7E20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000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j-QuE6pdEQ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2239" y="2623617"/>
            <a:ext cx="9981062" cy="2387600"/>
          </a:xfrm>
        </p:spPr>
        <p:txBody>
          <a:bodyPr>
            <a:normAutofit fontScale="90000"/>
          </a:bodyPr>
          <a:lstStyle/>
          <a:p>
            <a:r>
              <a:rPr lang="en-US" sz="4900" dirty="0"/>
              <a:t>CIS 565 </a:t>
            </a:r>
            <a:r>
              <a:rPr lang="en-US" sz="4900" cap="none" dirty="0"/>
              <a:t>FINAL PROJECT</a:t>
            </a:r>
            <a:br>
              <a:rPr lang="en-US" sz="4900" cap="none" dirty="0"/>
            </a:br>
            <a:br>
              <a:rPr lang="en-US" sz="1200" cap="none" dirty="0"/>
            </a:br>
            <a:r>
              <a:rPr lang="en-US" dirty="0"/>
              <a:t>CUDA F</a:t>
            </a:r>
            <a:r>
              <a:rPr lang="en-US" cap="none" dirty="0"/>
              <a:t>eature</a:t>
            </a:r>
            <a:r>
              <a:rPr lang="en-US" dirty="0"/>
              <a:t> M</a:t>
            </a:r>
            <a:r>
              <a:rPr lang="en-US" cap="none" dirty="0"/>
              <a:t>atching</a:t>
            </a:r>
            <a:r>
              <a:rPr lang="en-US" dirty="0"/>
              <a:t> </a:t>
            </a:r>
            <a:r>
              <a:rPr lang="en-US" sz="4400" cap="none" dirty="0"/>
              <a:t>and</a:t>
            </a:r>
            <a:r>
              <a:rPr lang="en-US" dirty="0"/>
              <a:t> O</a:t>
            </a:r>
            <a:r>
              <a:rPr lang="en-US" cap="none" dirty="0"/>
              <a:t>bject</a:t>
            </a:r>
            <a:r>
              <a:rPr lang="en-US" dirty="0"/>
              <a:t> T</a:t>
            </a:r>
            <a:r>
              <a:rPr lang="en-US" cap="none" dirty="0"/>
              <a:t>racking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</a:t>
            </a:r>
            <a:r>
              <a:rPr lang="en-US" cap="none" dirty="0"/>
              <a:t>ilestone</a:t>
            </a:r>
            <a:r>
              <a:rPr lang="en-US" dirty="0"/>
              <a:t> 1 </a:t>
            </a:r>
            <a:r>
              <a:rPr lang="en-US" sz="4000" cap="none" dirty="0"/>
              <a:t>by</a:t>
            </a:r>
            <a:r>
              <a:rPr lang="en-US" dirty="0"/>
              <a:t> </a:t>
            </a:r>
            <a:r>
              <a:rPr lang="en-US" sz="4400" dirty="0"/>
              <a:t>Y</a:t>
            </a:r>
            <a:r>
              <a:rPr lang="en-US" sz="4400" cap="none" dirty="0"/>
              <a:t>ash</a:t>
            </a:r>
            <a:r>
              <a:rPr lang="en-US" sz="4400" dirty="0"/>
              <a:t> </a:t>
            </a:r>
            <a:r>
              <a:rPr lang="en-US" sz="4400" dirty="0" err="1"/>
              <a:t>V</a:t>
            </a:r>
            <a:r>
              <a:rPr lang="en-US" sz="4400" cap="none" dirty="0" err="1"/>
              <a:t>ardhan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954205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Week 1 – Object Tracking on CPU</a:t>
            </a:r>
          </a:p>
          <a:p>
            <a:r>
              <a:rPr lang="en-US" sz="2800" dirty="0"/>
              <a:t>Week 2 – Object Tracking on GPU and optimizations.</a:t>
            </a:r>
          </a:p>
          <a:p>
            <a:r>
              <a:rPr lang="en-US" sz="2800" dirty="0"/>
              <a:t>Week 3 – Feature Matching on CPU</a:t>
            </a:r>
          </a:p>
          <a:p>
            <a:r>
              <a:rPr lang="en-US" sz="2800" dirty="0"/>
              <a:t>Week 4 – Feature Matching on GPU and optimizations.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07645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Initialization</a:t>
            </a:r>
            <a:br>
              <a:rPr lang="en-US" sz="3200" dirty="0"/>
            </a:br>
            <a:r>
              <a:rPr lang="en-US" sz="2400" dirty="0"/>
              <a:t>-- Draw a box around the object to be tracked in the initial frame.</a:t>
            </a:r>
          </a:p>
          <a:p>
            <a:r>
              <a:rPr lang="en-US" sz="3200" dirty="0"/>
              <a:t>Tracking</a:t>
            </a:r>
            <a:br>
              <a:rPr lang="en-US" sz="2400" dirty="0"/>
            </a:br>
            <a:r>
              <a:rPr lang="en-US" sz="2400" dirty="0"/>
              <a:t>-- Run the tracking algorithm on the object inside the box and the position in next frame and re-draw the box on the new identified position of the object in the new frame.</a:t>
            </a:r>
          </a:p>
          <a:p>
            <a:r>
              <a:rPr lang="en-US" sz="3200" dirty="0"/>
              <a:t>REPEAT !!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99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5666" y="218463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Tracking Algorithms</a:t>
            </a:r>
          </a:p>
        </p:txBody>
      </p:sp>
      <p:pic>
        <p:nvPicPr>
          <p:cNvPr id="4" name="pj-QuE6pdEQ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82136" y="1324758"/>
            <a:ext cx="9321421" cy="5243299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713054"/>
              </p:ext>
            </p:extLst>
          </p:nvPr>
        </p:nvGraphicFramePr>
        <p:xfrm>
          <a:off x="9812739" y="2629171"/>
          <a:ext cx="2156348" cy="222504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554490">
                  <a:extLst>
                    <a:ext uri="{9D8B030D-6E8A-4147-A177-3AD203B41FA5}">
                      <a16:colId xmlns:a16="http://schemas.microsoft.com/office/drawing/2014/main" val="4011712396"/>
                    </a:ext>
                  </a:extLst>
                </a:gridCol>
                <a:gridCol w="1601858">
                  <a:extLst>
                    <a:ext uri="{9D8B030D-6E8A-4147-A177-3AD203B41FA5}">
                      <a16:colId xmlns:a16="http://schemas.microsoft.com/office/drawing/2014/main" val="10745512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ALGO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0672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BOOSTING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9354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005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MEDIANFLOW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497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0919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KCF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833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1908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IMPLEMENTATION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Used </a:t>
            </a:r>
            <a:r>
              <a:rPr lang="en-US" dirty="0" err="1"/>
              <a:t>OpenCV’s</a:t>
            </a:r>
            <a:r>
              <a:rPr lang="en-US" dirty="0"/>
              <a:t> tracking.hpp –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tracker = </a:t>
            </a:r>
            <a:r>
              <a:rPr lang="en-US" dirty="0" err="1"/>
              <a:t>TrackerKCF</a:t>
            </a:r>
            <a:r>
              <a:rPr lang="en-US" dirty="0"/>
              <a:t>::create(); // KCF !!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Rect2d to draw box.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Inserted Timer function to analyze each step in the tracking package of </a:t>
            </a:r>
            <a:r>
              <a:rPr lang="en-US" dirty="0" err="1"/>
              <a:t>openCV</a:t>
            </a:r>
            <a:r>
              <a:rPr lang="en-US" dirty="0"/>
              <a:t> using –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clock_t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dirty="0"/>
              <a:t>All tests were performed on Chaplin video (1280 x 720) on Intel Core i5 4200U 2.6Ghz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860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222808"/>
            <a:ext cx="8610600" cy="1293028"/>
          </a:xfrm>
        </p:spPr>
        <p:txBody>
          <a:bodyPr/>
          <a:lstStyle/>
          <a:p>
            <a:r>
              <a:rPr lang="en-US" dirty="0"/>
              <a:t>Analysis of each step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3150691"/>
              </p:ext>
            </p:extLst>
          </p:nvPr>
        </p:nvGraphicFramePr>
        <p:xfrm>
          <a:off x="685800" y="1196521"/>
          <a:ext cx="11273972" cy="555080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10990">
                  <a:extLst>
                    <a:ext uri="{9D8B030D-6E8A-4147-A177-3AD203B41FA5}">
                      <a16:colId xmlns:a16="http://schemas.microsoft.com/office/drawing/2014/main" val="986907705"/>
                    </a:ext>
                  </a:extLst>
                </a:gridCol>
                <a:gridCol w="2710990">
                  <a:extLst>
                    <a:ext uri="{9D8B030D-6E8A-4147-A177-3AD203B41FA5}">
                      <a16:colId xmlns:a16="http://schemas.microsoft.com/office/drawing/2014/main" val="4218563538"/>
                    </a:ext>
                  </a:extLst>
                </a:gridCol>
                <a:gridCol w="2710990">
                  <a:extLst>
                    <a:ext uri="{9D8B030D-6E8A-4147-A177-3AD203B41FA5}">
                      <a16:colId xmlns:a16="http://schemas.microsoft.com/office/drawing/2014/main" val="4199730710"/>
                    </a:ext>
                  </a:extLst>
                </a:gridCol>
                <a:gridCol w="3141002">
                  <a:extLst>
                    <a:ext uri="{9D8B030D-6E8A-4147-A177-3AD203B41FA5}">
                      <a16:colId xmlns:a16="http://schemas.microsoft.com/office/drawing/2014/main" val="2692873836"/>
                    </a:ext>
                  </a:extLst>
                </a:gridCol>
              </a:tblGrid>
              <a:tr h="884918">
                <a:tc>
                  <a:txBody>
                    <a:bodyPr/>
                    <a:lstStyle/>
                    <a:p>
                      <a:r>
                        <a:rPr lang="en-US" sz="3200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MOST</a:t>
                      </a:r>
                      <a:r>
                        <a:rPr lang="en-US" baseline="0" dirty="0"/>
                        <a:t> TIME-TAKING SUBSTEP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FOR SUBSTEP (</a:t>
                      </a:r>
                      <a:r>
                        <a:rPr lang="en-US" dirty="0" err="1"/>
                        <a:t>ms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OVERALL</a:t>
                      </a:r>
                      <a:r>
                        <a:rPr lang="en-US" baseline="0" dirty="0"/>
                        <a:t> STEP </a:t>
                      </a:r>
                      <a:r>
                        <a:rPr lang="en-US" dirty="0"/>
                        <a:t>TIME</a:t>
                      </a:r>
                      <a:r>
                        <a:rPr lang="en-US" baseline="0" dirty="0"/>
                        <a:t> (</a:t>
                      </a:r>
                      <a:r>
                        <a:rPr lang="en-US" baseline="0" dirty="0" err="1"/>
                        <a:t>ms</a:t>
                      </a:r>
                      <a:r>
                        <a:rPr lang="en-US" baseline="0" dirty="0"/>
                        <a:t>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800571"/>
                  </a:ext>
                </a:extLst>
              </a:tr>
              <a:tr h="1126217">
                <a:tc>
                  <a:txBody>
                    <a:bodyPr/>
                    <a:lstStyle/>
                    <a:p>
                      <a:r>
                        <a:rPr lang="en-US" dirty="0"/>
                        <a:t>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Compute Gaussian Kernel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013500"/>
                  </a:ext>
                </a:extLst>
              </a:tr>
              <a:tr h="884918">
                <a:tc>
                  <a:txBody>
                    <a:bodyPr/>
                    <a:lstStyle/>
                    <a:p>
                      <a:r>
                        <a:rPr lang="en-US" dirty="0"/>
                        <a:t>Descriptor</a:t>
                      </a:r>
                      <a:r>
                        <a:rPr lang="en-US" baseline="0" dirty="0"/>
                        <a:t> Matrices Calculation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Discrete Fourier Transform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14.6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3476406"/>
                  </a:ext>
                </a:extLst>
              </a:tr>
              <a:tr h="884918">
                <a:tc>
                  <a:txBody>
                    <a:bodyPr/>
                    <a:lstStyle/>
                    <a:p>
                      <a:r>
                        <a:rPr lang="en-US" dirty="0"/>
                        <a:t>Updating</a:t>
                      </a:r>
                      <a:r>
                        <a:rPr lang="en-US" baseline="0" dirty="0"/>
                        <a:t> Input Features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Principal Component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25.2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0908042"/>
                  </a:ext>
                </a:extLst>
              </a:tr>
              <a:tr h="884918">
                <a:tc>
                  <a:txBody>
                    <a:bodyPr/>
                    <a:lstStyle/>
                    <a:p>
                      <a:r>
                        <a:rPr lang="en-US" dirty="0"/>
                        <a:t>Linear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Gradient</a:t>
                      </a:r>
                      <a:r>
                        <a:rPr lang="en-US" baseline="0" dirty="0"/>
                        <a:t> computation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18.6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22.6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135871"/>
                  </a:ext>
                </a:extLst>
              </a:tr>
              <a:tr h="884918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109.9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5813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6231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3657" y="328357"/>
            <a:ext cx="8610600" cy="1293028"/>
          </a:xfrm>
        </p:spPr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4" name="ou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3661" y="1621385"/>
            <a:ext cx="8353425" cy="4698454"/>
          </a:xfrm>
        </p:spPr>
      </p:pic>
    </p:spTree>
    <p:extLst>
      <p:ext uri="{BB962C8B-B14F-4D97-AF65-F5344CB8AC3E}">
        <p14:creationId xmlns:p14="http://schemas.microsoft.com/office/powerpoint/2010/main" val="132482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OBJECT TRACKING ON GPUs – Ideas</a:t>
            </a:r>
          </a:p>
          <a:p>
            <a:r>
              <a:rPr lang="en-US" dirty="0"/>
              <a:t>Replace the DFT calculation with FFT(maybe use </a:t>
            </a:r>
            <a:r>
              <a:rPr lang="en-US" dirty="0" err="1"/>
              <a:t>CuFFT</a:t>
            </a:r>
            <a:r>
              <a:rPr lang="en-US" dirty="0"/>
              <a:t>).</a:t>
            </a:r>
          </a:p>
          <a:p>
            <a:r>
              <a:rPr lang="en-US" dirty="0"/>
              <a:t>Call kernels !!</a:t>
            </a:r>
          </a:p>
        </p:txBody>
      </p:sp>
    </p:spTree>
    <p:extLst>
      <p:ext uri="{BB962C8B-B14F-4D97-AF65-F5344CB8AC3E}">
        <p14:creationId xmlns:p14="http://schemas.microsoft.com/office/powerpoint/2010/main" val="374073581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94</TotalTime>
  <Words>127</Words>
  <Application>Microsoft Office PowerPoint</Application>
  <PresentationFormat>Widescreen</PresentationFormat>
  <Paragraphs>51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Vapor Trail</vt:lpstr>
      <vt:lpstr>CIS 565 FINAL PROJECT  CUDA Feature Matching and Object Tracking  Milestone 1 by Yash Vardhan</vt:lpstr>
      <vt:lpstr>MILESTONES</vt:lpstr>
      <vt:lpstr>TRACKING ALGORITHM</vt:lpstr>
      <vt:lpstr>Tracking Algorithms</vt:lpstr>
      <vt:lpstr>CPU IMPLEMENTATION </vt:lpstr>
      <vt:lpstr>Analysis of each step</vt:lpstr>
      <vt:lpstr>RESULT</vt:lpstr>
      <vt:lpstr>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565 FINAL PROJECT  CUDA Feature Matching and Object Tracking  Milestone 1</dc:title>
  <dc:creator>Yash</dc:creator>
  <cp:lastModifiedBy>Yash</cp:lastModifiedBy>
  <cp:revision>10</cp:revision>
  <dcterms:created xsi:type="dcterms:W3CDTF">2017-11-20T20:35:35Z</dcterms:created>
  <dcterms:modified xsi:type="dcterms:W3CDTF">2017-11-20T22:14:53Z</dcterms:modified>
</cp:coreProperties>
</file>

<file path=docProps/thumbnail.jpeg>
</file>